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0" r:id="rId6"/>
    <p:sldId id="258" r:id="rId7"/>
    <p:sldId id="262" r:id="rId8"/>
    <p:sldId id="264" r:id="rId9"/>
    <p:sldId id="268" r:id="rId10"/>
    <p:sldId id="269" r:id="rId11"/>
    <p:sldId id="270" r:id="rId12"/>
    <p:sldId id="259" r:id="rId13"/>
    <p:sldId id="271" r:id="rId14"/>
    <p:sldId id="272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Semi-Bold" panose="020B0604020202020204" charset="0"/>
      <p:regular r:id="rId24"/>
    </p:embeddedFont>
    <p:embeddedFont>
      <p:font typeface="Montserrat Semi-Bol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7050176"/>
            <a:ext cx="2753062" cy="1344513"/>
            <a:chOff x="0" y="0"/>
            <a:chExt cx="3670750" cy="17926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05607"/>
              <a:ext cx="3670750" cy="1187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err="1">
                  <a:solidFill>
                    <a:srgbClr val="16214B"/>
                  </a:solidFill>
                  <a:latin typeface="Montserrat"/>
                </a:rPr>
                <a:t>Prezentat</a:t>
              </a:r>
              <a:r>
                <a:rPr lang="en-US" sz="2599" dirty="0">
                  <a:solidFill>
                    <a:srgbClr val="16214B"/>
                  </a:solidFill>
                  <a:latin typeface="Montserrat"/>
                </a:rPr>
                <a:t> de </a:t>
              </a:r>
              <a:r>
                <a:rPr lang="en-US" sz="2599" b="1" dirty="0">
                  <a:solidFill>
                    <a:srgbClr val="16214B"/>
                  </a:solidFill>
                  <a:latin typeface="Montserrat"/>
                </a:rPr>
                <a:t>Serba Cristina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892311"/>
            <a:ext cx="97917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5400" dirty="0">
                <a:solidFill>
                  <a:srgbClr val="0C45A6"/>
                </a:solidFill>
                <a:latin typeface="Montserrat Semi-Bold Bold"/>
              </a:rPr>
              <a:t>Conducerea (leadership-ul) și rolurile în cadrul grupului</a:t>
            </a:r>
            <a:endParaRPr lang="en-US" sz="5400" dirty="0">
              <a:solidFill>
                <a:srgbClr val="0C45A6"/>
              </a:solidFill>
              <a:latin typeface="Montserrat Semi-Bol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97932" y="1503490"/>
            <a:ext cx="11661368" cy="7754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57200" y="1050479"/>
            <a:ext cx="10744200" cy="7223183"/>
            <a:chOff x="-22690" y="0"/>
            <a:chExt cx="9597949" cy="253187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633693" cy="155396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22690" y="460539"/>
              <a:ext cx="9597949" cy="207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o-MD" sz="4800" b="1" dirty="0">
                  <a:solidFill>
                    <a:srgbClr val="16214B"/>
                  </a:solidFill>
                  <a:latin typeface="Montserrat"/>
                </a:rPr>
                <a:t>Permite și altora să acționeze</a:t>
              </a:r>
            </a:p>
            <a:p>
              <a:pPr>
                <a:lnSpc>
                  <a:spcPts val="3599"/>
                </a:lnSpc>
              </a:pPr>
              <a:endParaRPr lang="ro-MD" sz="32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încurajează colaborarea grupului;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construiește încredere între membri și lider;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crearea unui mediu confortabil de expunere a opiniilor;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implică și ceilalți membri în procesul de luare a unei decizii.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B69665B-F210-ECAC-FFC4-7E02A4C35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14" y="2364352"/>
            <a:ext cx="9935985" cy="9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543800" y="1104900"/>
            <a:ext cx="10744200" cy="7172444"/>
            <a:chOff x="0" y="0"/>
            <a:chExt cx="9597949" cy="163085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15215" cy="103957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29198"/>
              <a:ext cx="9597949" cy="1301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o-MD" sz="4800" b="1" dirty="0">
                  <a:solidFill>
                    <a:srgbClr val="16214B"/>
                  </a:solidFill>
                  <a:latin typeface="Montserrat"/>
                </a:rPr>
                <a:t>Încurajează inima</a:t>
              </a:r>
            </a:p>
            <a:p>
              <a:pPr>
                <a:lnSpc>
                  <a:spcPts val="3599"/>
                </a:lnSpc>
              </a:pPr>
              <a:endParaRPr lang="ro-MD" sz="3200" dirty="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599"/>
                </a:lnSpc>
              </a:pPr>
              <a:endParaRPr lang="ro-MD" sz="3200" dirty="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599"/>
                </a:lnSpc>
              </a:pPr>
              <a:endParaRPr lang="ro-MD" sz="32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Amintește constant că oamenii ordinari pot produce rezultate excepționale;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Apreciază efortul de echipă, și individual;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Leagă așteptările și recompensele/recunoștința cu performanța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8F3DD5-3FCE-8816-CD0B-53B27A6C6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81915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75102" y="2542164"/>
            <a:ext cx="6974398" cy="125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ro-MD" sz="6600" b="1" dirty="0">
                <a:solidFill>
                  <a:srgbClr val="FFFFFF"/>
                </a:solidFill>
                <a:latin typeface="Montserrat Semi-Bold"/>
              </a:rPr>
              <a:t>Provocări</a:t>
            </a:r>
            <a:endParaRPr lang="en-US" sz="8000" b="1" dirty="0">
              <a:solidFill>
                <a:srgbClr val="FFFFFF"/>
              </a:solidFill>
              <a:latin typeface="Montserrat Semi-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BFE993A-D631-EBD2-FE2C-D7EDBF984C20}"/>
              </a:ext>
            </a:extLst>
          </p:cNvPr>
          <p:cNvSpPr txBox="1"/>
          <p:nvPr/>
        </p:nvSpPr>
        <p:spPr>
          <a:xfrm>
            <a:off x="8075102" y="3795905"/>
            <a:ext cx="11328400" cy="4627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endParaRPr lang="ro-MD" sz="320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ro-MD" sz="4000" dirty="0">
                <a:solidFill>
                  <a:schemeClr val="bg1"/>
                </a:solidFill>
                <a:latin typeface="Montserrat"/>
              </a:rPr>
              <a:t>dezvoltarea încrederii;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ro-MD" sz="400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ro-MD" sz="4000" dirty="0">
                <a:solidFill>
                  <a:schemeClr val="bg1"/>
                </a:solidFill>
                <a:latin typeface="Montserrat"/>
              </a:rPr>
              <a:t>etica în rândul leadership-ului;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ro-MD" sz="400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ro-MD" sz="4000" dirty="0">
                <a:solidFill>
                  <a:schemeClr val="bg1"/>
                </a:solidFill>
                <a:latin typeface="Montserrat"/>
              </a:rPr>
              <a:t>leadership-ul online; 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ro-MD" sz="400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ro-MD" sz="4000" dirty="0">
                <a:solidFill>
                  <a:schemeClr val="bg1"/>
                </a:solidFill>
                <a:latin typeface="Montserrat"/>
              </a:rPr>
              <a:t>împuternicirea membrilor grupului; 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ro-MD" sz="4000" dirty="0">
              <a:solidFill>
                <a:schemeClr val="bg1"/>
              </a:solidFill>
              <a:latin typeface="Montserrat"/>
            </a:endParaRP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ro-MD" sz="4000" dirty="0">
                <a:solidFill>
                  <a:schemeClr val="bg1"/>
                </a:solidFill>
                <a:latin typeface="Montserrat"/>
              </a:rPr>
              <a:t>diferențele de gen. </a:t>
            </a:r>
            <a:endParaRPr lang="en-US" sz="4000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94E6F-6F41-80FF-2560-49C6CE73A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7658100" cy="765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632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1501B21-7CC5-E89B-EFCB-94E6C171B9C3}"/>
              </a:ext>
            </a:extLst>
          </p:cNvPr>
          <p:cNvSpPr txBox="1"/>
          <p:nvPr/>
        </p:nvSpPr>
        <p:spPr>
          <a:xfrm>
            <a:off x="860807" y="182500"/>
            <a:ext cx="17678400" cy="2927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o-MD" sz="5400" dirty="0">
                <a:solidFill>
                  <a:srgbClr val="0C45A6"/>
                </a:solidFill>
                <a:latin typeface="Montserrat Semi-Bold Bold"/>
              </a:rPr>
              <a:t>Concluzii</a:t>
            </a:r>
          </a:p>
          <a:p>
            <a:pPr>
              <a:lnSpc>
                <a:spcPct val="150000"/>
              </a:lnSpc>
            </a:pPr>
            <a:endParaRPr lang="ro-MD" sz="2000" dirty="0">
              <a:solidFill>
                <a:srgbClr val="0C45A6"/>
              </a:solidFill>
              <a:latin typeface="Montserrat Semi-Bold Bold"/>
            </a:endParaRP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Liderii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sunt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foarte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importanți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în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cadrul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grupurilor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,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pentru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atingerea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scopurilor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eficient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și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producerea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schimbării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03AA17-9B64-5A59-2906-D9945D430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086100"/>
            <a:ext cx="6804407" cy="6804407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7EB70085-E265-B1D3-1CD3-E845089E9C9B}"/>
              </a:ext>
            </a:extLst>
          </p:cNvPr>
          <p:cNvSpPr txBox="1"/>
          <p:nvPr/>
        </p:nvSpPr>
        <p:spPr>
          <a:xfrm>
            <a:off x="381000" y="4189034"/>
            <a:ext cx="11811000" cy="5097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liderii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creează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o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direcție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spre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realizarea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unei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viziuni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comunică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clar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obiectivele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pe care le are</a:t>
            </a:r>
            <a:r>
              <a:rPr lang="ro-MD" sz="2800" dirty="0">
                <a:solidFill>
                  <a:srgbClr val="0C45A6"/>
                </a:solidFill>
                <a:latin typeface="Montserrat Semi-Bold Bold"/>
              </a:rPr>
              <a:t>;</a:t>
            </a:r>
            <a:endParaRPr lang="en-US" sz="2800" dirty="0">
              <a:solidFill>
                <a:srgbClr val="0C45A6"/>
              </a:solidFill>
              <a:latin typeface="Montserrat Semi-Bold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motivează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și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inspiră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oamenii</a:t>
            </a:r>
            <a:r>
              <a:rPr lang="ro-MD" sz="2800" dirty="0">
                <a:solidFill>
                  <a:srgbClr val="0C45A6"/>
                </a:solidFill>
                <a:latin typeface="Montserrat Semi-Bold Bold"/>
              </a:rPr>
              <a:t>;</a:t>
            </a:r>
            <a:endParaRPr lang="en-US" sz="2800" dirty="0">
              <a:solidFill>
                <a:srgbClr val="0C45A6"/>
              </a:solidFill>
              <a:latin typeface="Montserrat Semi-Bold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ajută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membrii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echipei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să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se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dezvolte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,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prin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valorizarea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nevoilor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și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ideilor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acestora</a:t>
            </a:r>
            <a:r>
              <a:rPr lang="ro-MD" sz="2800" dirty="0">
                <a:solidFill>
                  <a:srgbClr val="0C45A6"/>
                </a:solidFill>
                <a:latin typeface="Montserrat Semi-Bold Bold"/>
              </a:rPr>
              <a:t>;</a:t>
            </a:r>
            <a:endParaRPr lang="en-US" sz="2800" dirty="0">
              <a:solidFill>
                <a:srgbClr val="0C45A6"/>
              </a:solidFill>
              <a:latin typeface="Montserrat Semi-Bold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sunt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responsabili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de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crearea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unui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mediu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de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lucru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confortabil</a:t>
            </a:r>
            <a:r>
              <a:rPr lang="ro-MD" sz="2800" dirty="0">
                <a:solidFill>
                  <a:srgbClr val="0C45A6"/>
                </a:solidFill>
                <a:latin typeface="Montserrat Semi-Bold Bold"/>
              </a:rPr>
              <a:t>;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MD" sz="2800" dirty="0">
                <a:solidFill>
                  <a:srgbClr val="0C45A6"/>
                </a:solidFill>
                <a:latin typeface="Montserrat Semi-Bold Bold"/>
              </a:rPr>
              <a:t>sunt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un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exemplu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demn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 de </a:t>
            </a:r>
            <a:r>
              <a:rPr lang="en-US" sz="2800" dirty="0" err="1">
                <a:solidFill>
                  <a:srgbClr val="0C45A6"/>
                </a:solidFill>
                <a:latin typeface="Montserrat Semi-Bold Bold"/>
              </a:rPr>
              <a:t>urmat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6374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" y="723900"/>
            <a:ext cx="17449800" cy="8862336"/>
            <a:chOff x="0" y="0"/>
            <a:chExt cx="18485355" cy="784052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4771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ro-MD" sz="7200" dirty="0">
                  <a:solidFill>
                    <a:srgbClr val="0C45A6"/>
                  </a:solidFill>
                  <a:latin typeface="Montserrat Semi-Bold"/>
                </a:rPr>
                <a:t>Bibliografie</a:t>
              </a:r>
              <a:endParaRPr lang="en-US" sz="7200" dirty="0">
                <a:solidFill>
                  <a:srgbClr val="0C45A6"/>
                </a:solidFill>
                <a:latin typeface="Montserrat Semi-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8716157" y="1146043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37" y="2157257"/>
              <a:ext cx="18477118" cy="5683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just">
                <a:lnSpc>
                  <a:spcPts val="3600"/>
                </a:lnSpc>
                <a:buFont typeface="+mj-lt"/>
                <a:buAutoNum type="arabicPeriod"/>
              </a:pP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Mumford, E. (1906). 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The origins of leadership. 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American Journal of Sociology, 12(2), 216-240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.</a:t>
              </a:r>
            </a:p>
            <a:p>
              <a:pPr marL="457200" indent="-457200" algn="just">
                <a:lnSpc>
                  <a:spcPts val="3600"/>
                </a:lnSpc>
                <a:buFont typeface="+mj-lt"/>
                <a:buAutoNum type="arabicPeriod"/>
              </a:pPr>
              <a:r>
                <a:rPr lang="en-US" sz="2800" dirty="0" err="1">
                  <a:solidFill>
                    <a:srgbClr val="16214B"/>
                  </a:solidFill>
                  <a:latin typeface="Montserrat"/>
                </a:rPr>
                <a:t>Blackmar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, F. W. (1911). 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Leadership in reform. 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American Journal of Sociology, 16(5), 626-644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.</a:t>
              </a:r>
            </a:p>
            <a:p>
              <a:pPr marL="457200" indent="-457200" algn="just">
                <a:lnSpc>
                  <a:spcPts val="3600"/>
                </a:lnSpc>
                <a:buFont typeface="+mj-lt"/>
                <a:buAutoNum type="arabicPeriod"/>
              </a:pP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Kotter, J. P. (1990). 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Management and Leadership. </a:t>
              </a:r>
              <a:r>
                <a:rPr lang="en-US" sz="2800" dirty="0" err="1">
                  <a:solidFill>
                    <a:srgbClr val="16214B"/>
                  </a:solidFill>
                  <a:latin typeface="Montserrat"/>
                </a:rPr>
                <a:t>În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 J. P. Kotter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, Force for change: How leadership differs from management 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(pg. 13-36). New York, NY: Free Press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.</a:t>
              </a:r>
            </a:p>
            <a:p>
              <a:pPr marL="457200" indent="-457200" algn="just">
                <a:lnSpc>
                  <a:spcPts val="3600"/>
                </a:lnSpc>
                <a:buFont typeface="+mj-lt"/>
                <a:buAutoNum type="arabicPeriod"/>
              </a:pP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Bennis, W., &amp; Nanus, B. (2007). 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Leaders: Strategies for taking change. 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Second edition. New York: Collins Business Essentials.</a:t>
              </a:r>
            </a:p>
            <a:p>
              <a:pPr marL="457200" indent="-457200" algn="just">
                <a:lnSpc>
                  <a:spcPts val="3600"/>
                </a:lnSpc>
                <a:buFont typeface="+mj-lt"/>
                <a:buAutoNum type="arabicPeriod"/>
              </a:pP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Diehl, A. B., &amp; </a:t>
              </a:r>
              <a:r>
                <a:rPr lang="en-US" sz="2800" dirty="0" err="1">
                  <a:solidFill>
                    <a:srgbClr val="16214B"/>
                  </a:solidFill>
                  <a:latin typeface="Montserrat"/>
                </a:rPr>
                <a:t>Dzubinski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, L. (2017). 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An overview of gender-based leadership barriers. </a:t>
              </a:r>
              <a:r>
                <a:rPr lang="en-US" sz="2800" dirty="0" err="1">
                  <a:solidFill>
                    <a:srgbClr val="16214B"/>
                  </a:solidFill>
                  <a:latin typeface="Montserrat"/>
                </a:rPr>
                <a:t>În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 S. R. Madsen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, Handbook of research on gender and leadership 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(pg. 271-299). Cheltenham, UK: Edward Elgar.</a:t>
              </a:r>
              <a:endParaRPr lang="ro-MD" sz="2800" dirty="0">
                <a:solidFill>
                  <a:srgbClr val="16214B"/>
                </a:solidFill>
                <a:latin typeface="Montserrat"/>
              </a:endParaRPr>
            </a:p>
            <a:p>
              <a:pPr marL="457200" indent="-457200" algn="just">
                <a:lnSpc>
                  <a:spcPts val="3600"/>
                </a:lnSpc>
                <a:buFont typeface="+mj-lt"/>
                <a:buAutoNum type="arabicPeriod"/>
              </a:pP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Kouzes, J. M., &amp; Posner, B. Z. (2017). 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The five practices of exemplary leadership. </a:t>
              </a:r>
              <a:r>
                <a:rPr lang="en-US" sz="2800" dirty="0" err="1">
                  <a:solidFill>
                    <a:srgbClr val="16214B"/>
                  </a:solidFill>
                  <a:latin typeface="Montserrat"/>
                </a:rPr>
                <a:t>În</a:t>
              </a:r>
              <a:r>
                <a:rPr lang="en-US" sz="2800" i="1" dirty="0">
                  <a:solidFill>
                    <a:srgbClr val="16214B"/>
                  </a:solidFill>
                  <a:latin typeface="Montserrat"/>
                </a:rPr>
                <a:t> The leadership challenge: how to make extraordinary things happen in organizations 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(ed. 6th, pg. 34-50). New York, NY: John Wiley &amp; Sons.</a:t>
              </a:r>
              <a:endParaRPr lang="ro-MD" sz="2800" dirty="0">
                <a:solidFill>
                  <a:srgbClr val="16214B"/>
                </a:solidFill>
                <a:latin typeface="Montserrat"/>
              </a:endParaRPr>
            </a:p>
            <a:p>
              <a:pPr algn="just">
                <a:lnSpc>
                  <a:spcPts val="3600"/>
                </a:lnSpc>
              </a:pPr>
              <a:endParaRPr lang="en-US" sz="2400" i="1" dirty="0">
                <a:solidFill>
                  <a:srgbClr val="16214B"/>
                </a:solidFill>
                <a:latin typeface="Montserrat"/>
              </a:endParaRPr>
            </a:p>
            <a:p>
              <a:pPr algn="just">
                <a:lnSpc>
                  <a:spcPts val="3600"/>
                </a:lnSpc>
              </a:pPr>
              <a:endParaRPr lang="en-US" sz="2400" i="1" dirty="0">
                <a:solidFill>
                  <a:srgbClr val="16214B"/>
                </a:solidFill>
                <a:latin typeface="Montserrat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</p:spTree>
    <p:extLst>
      <p:ext uri="{BB962C8B-B14F-4D97-AF65-F5344CB8AC3E}">
        <p14:creationId xmlns:p14="http://schemas.microsoft.com/office/powerpoint/2010/main" val="37618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19768" y="3086100"/>
            <a:ext cx="9009006" cy="506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Introducere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Evoluția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leadership-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ului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în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contextul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organizațional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Rolurile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unui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lider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în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cadrul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unui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grup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Profilul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unui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lider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excepțional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Provocări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la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adresa</a:t>
            </a:r>
            <a:r>
              <a:rPr lang="en-US" sz="2400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liderilor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Concluzii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C45A6"/>
                </a:solidFill>
                <a:latin typeface="Montserrat Semi-Bold Bold"/>
              </a:rPr>
              <a:t>Bibliografie</a:t>
            </a:r>
            <a:endParaRPr lang="en-US" sz="2400" dirty="0">
              <a:solidFill>
                <a:srgbClr val="0C45A6"/>
              </a:solidFill>
              <a:latin typeface="Montserrat Semi-Bold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3642" y="2977803"/>
            <a:ext cx="4465355" cy="4331394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0F91EF8-D470-639F-5270-BE918C943181}"/>
              </a:ext>
            </a:extLst>
          </p:cNvPr>
          <p:cNvSpPr txBox="1"/>
          <p:nvPr/>
        </p:nvSpPr>
        <p:spPr>
          <a:xfrm>
            <a:off x="7819768" y="1585869"/>
            <a:ext cx="9009006" cy="110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 err="1">
                <a:solidFill>
                  <a:srgbClr val="0C45A6"/>
                </a:solidFill>
                <a:latin typeface="Montserrat Semi-Bold Bold"/>
              </a:rPr>
              <a:t>Planul</a:t>
            </a:r>
            <a:endParaRPr lang="en-US" sz="5400" dirty="0">
              <a:solidFill>
                <a:srgbClr val="0C45A6"/>
              </a:solidFill>
              <a:latin typeface="Montserrat Semi-Bold 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BF6A7-6F92-3536-8F25-CD69B7BFBBD4}"/>
              </a:ext>
            </a:extLst>
          </p:cNvPr>
          <p:cNvSpPr/>
          <p:nvPr/>
        </p:nvSpPr>
        <p:spPr>
          <a:xfrm>
            <a:off x="152400" y="114300"/>
            <a:ext cx="17983200" cy="100584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96200" y="1778266"/>
            <a:ext cx="9829800" cy="5993614"/>
            <a:chOff x="0" y="0"/>
            <a:chExt cx="9597949" cy="263008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15936"/>
              <a:ext cx="9597949" cy="2014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99"/>
                </a:lnSpc>
              </a:pP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La</a:t>
              </a:r>
              <a:r>
                <a:rPr lang="en-US" sz="28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momentul actual companiile se confruntă cu o </a:t>
              </a:r>
              <a:r>
                <a:rPr lang="ro-MD" sz="2800" b="1" dirty="0">
                  <a:solidFill>
                    <a:srgbClr val="16214B"/>
                  </a:solidFill>
                  <a:latin typeface="Montserrat"/>
                </a:rPr>
                <a:t>competitivitate</a:t>
              </a: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 mai intensă, din cauza apariției unor companii tot mai inovative. </a:t>
              </a:r>
            </a:p>
            <a:p>
              <a:pPr algn="just">
                <a:lnSpc>
                  <a:spcPts val="3599"/>
                </a:lnSpc>
              </a:pP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La rândul lor, organizațiile au nevoie de lideri eficienți pentru </a:t>
              </a:r>
              <a:r>
                <a:rPr lang="ro-MD" sz="2800" b="1" dirty="0">
                  <a:solidFill>
                    <a:srgbClr val="16214B"/>
                  </a:solidFill>
                  <a:latin typeface="Montserrat"/>
                </a:rPr>
                <a:t>realizarea obiectivelor</a:t>
              </a: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. </a:t>
              </a:r>
            </a:p>
            <a:p>
              <a:pPr algn="just">
                <a:lnSpc>
                  <a:spcPts val="3599"/>
                </a:lnSpc>
              </a:pPr>
              <a:endParaRPr lang="ro-MD" sz="2800" dirty="0">
                <a:solidFill>
                  <a:srgbClr val="16214B"/>
                </a:solidFill>
                <a:latin typeface="Montserrat"/>
              </a:endParaRPr>
            </a:p>
            <a:p>
              <a:pPr algn="just">
                <a:lnSpc>
                  <a:spcPts val="3599"/>
                </a:lnSpc>
              </a:pP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Pentru ca aceste companii sau organizații să supraviețuiască, este nevoie de oameni. Iar oamenii au nevoie de un lider ce-i poate </a:t>
              </a:r>
              <a:r>
                <a:rPr lang="ro-MD" sz="2800" b="1" i="1" dirty="0">
                  <a:solidFill>
                    <a:srgbClr val="16214B"/>
                  </a:solidFill>
                  <a:latin typeface="Montserrat"/>
                </a:rPr>
                <a:t>motiva</a:t>
              </a: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 și </a:t>
              </a:r>
              <a:r>
                <a:rPr lang="ro-MD" sz="2800" b="1" i="1" dirty="0">
                  <a:solidFill>
                    <a:srgbClr val="16214B"/>
                  </a:solidFill>
                  <a:latin typeface="Montserrat"/>
                </a:rPr>
                <a:t>inspira</a:t>
              </a:r>
              <a:r>
                <a:rPr lang="ro-MD" sz="2800" dirty="0">
                  <a:solidFill>
                    <a:srgbClr val="16214B"/>
                  </a:solidFill>
                  <a:latin typeface="Montserrat"/>
                </a:rPr>
                <a:t> să performeze pentru a atinge scopurile organizaționale. </a:t>
              </a:r>
              <a:endParaRPr lang="en-US" sz="3200" dirty="0">
                <a:solidFill>
                  <a:srgbClr val="16214B"/>
                </a:solidFill>
                <a:latin typeface="Montserra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5E7F10B-A9FA-20A3-F1B7-172B6BE20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78266"/>
            <a:ext cx="6971761" cy="69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" y="723900"/>
            <a:ext cx="17449800" cy="8017453"/>
            <a:chOff x="0" y="0"/>
            <a:chExt cx="18485355" cy="1068993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47711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ro-MD" sz="7200" dirty="0">
                  <a:solidFill>
                    <a:srgbClr val="0C45A6"/>
                  </a:solidFill>
                  <a:latin typeface="Montserrat Semi-Bold"/>
                </a:rPr>
                <a:t>Evoluția leadership-ului</a:t>
              </a:r>
              <a:endParaRPr lang="en-US" sz="7200" dirty="0">
                <a:solidFill>
                  <a:srgbClr val="0C45A6"/>
                </a:solidFill>
                <a:latin typeface="Montserrat Semi-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8716157" y="2365047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37" y="2740239"/>
              <a:ext cx="18477118" cy="794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ro-MD" sz="2400" b="1" dirty="0">
                  <a:solidFill>
                    <a:srgbClr val="16214B"/>
                  </a:solidFill>
                  <a:latin typeface="Montserrat"/>
                </a:rPr>
                <a:t>Primele încercări de a defini leadership-ul – liderul ca persoana centrală a grupului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ro-MD" sz="2400" dirty="0">
                  <a:solidFill>
                    <a:srgbClr val="16214B"/>
                  </a:solidFill>
                  <a:latin typeface="Montserrat"/>
                </a:rPr>
                <a:t>„superioritatea sau preeminența unuia sau câtorva indivizi dintr-un grup în procesul de control al fenomenului societății.” (Mumford, 1906, p. 221) 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endParaRPr lang="ro-MD" sz="2400" dirty="0">
                <a:solidFill>
                  <a:srgbClr val="16214B"/>
                </a:solidFill>
                <a:latin typeface="Montserrat"/>
              </a:endParaRP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„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centralizarea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eforturilor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indivizilor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într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-o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singură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persoană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ca o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expresie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a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puterii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tuturor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” (</a:t>
              </a:r>
              <a:r>
                <a:rPr lang="en-US" sz="2400" dirty="0" err="1">
                  <a:solidFill>
                    <a:srgbClr val="16214B"/>
                  </a:solidFill>
                  <a:latin typeface="Montserrat"/>
                </a:rPr>
                <a:t>Blackmar</a:t>
              </a:r>
              <a:r>
                <a:rPr lang="en-US" sz="2400" dirty="0">
                  <a:solidFill>
                    <a:srgbClr val="16214B"/>
                  </a:solidFill>
                  <a:latin typeface="Montserrat"/>
                </a:rPr>
                <a:t>, 1911, p. 626)</a:t>
              </a:r>
              <a:endParaRPr lang="ro-MD" sz="2400" dirty="0">
                <a:solidFill>
                  <a:srgbClr val="16214B"/>
                </a:solidFill>
                <a:latin typeface="Montserrat"/>
              </a:endParaRPr>
            </a:p>
            <a:p>
              <a:pPr algn="just">
                <a:lnSpc>
                  <a:spcPts val="3600"/>
                </a:lnSpc>
              </a:pPr>
              <a:endParaRPr lang="ro-MD" sz="2400" dirty="0">
                <a:solidFill>
                  <a:srgbClr val="16214B"/>
                </a:solidFill>
                <a:latin typeface="Montserrat"/>
              </a:endParaRPr>
            </a:p>
            <a:p>
              <a:pPr algn="just">
                <a:lnSpc>
                  <a:spcPts val="3600"/>
                </a:lnSpc>
              </a:pPr>
              <a:endParaRPr lang="ro-MD" sz="2400" dirty="0">
                <a:solidFill>
                  <a:srgbClr val="16214B"/>
                </a:solidFill>
                <a:latin typeface="Montserrat"/>
              </a:endParaRPr>
            </a:p>
            <a:p>
              <a:pPr algn="just">
                <a:lnSpc>
                  <a:spcPts val="3600"/>
                </a:lnSpc>
              </a:pPr>
              <a:r>
                <a:rPr lang="ro-MD" sz="2400" b="1" dirty="0">
                  <a:solidFill>
                    <a:srgbClr val="16214B"/>
                  </a:solidFill>
                  <a:latin typeface="Montserrat"/>
                </a:rPr>
                <a:t>Interpretarea modernă – influență reciprocă între lider și membrii grupului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„o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relație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de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influență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între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lideri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colabolatorii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lor, cu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intenția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de a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realiza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schimbări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reale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ce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reflectă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scopurile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reciproce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ale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acestora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” (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Rost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, 1995, pg. 133-134) </a:t>
              </a:r>
              <a:endParaRPr lang="ro-MD" sz="2400" i="1" dirty="0">
                <a:solidFill>
                  <a:srgbClr val="16214B"/>
                </a:solidFill>
                <a:latin typeface="Montserrat"/>
              </a:endParaRP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endParaRPr lang="ro-MD" sz="2400" i="1" dirty="0">
                <a:solidFill>
                  <a:srgbClr val="16214B"/>
                </a:solidFill>
                <a:latin typeface="Montserrat"/>
              </a:endParaRP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„o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tranzacție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reciprocă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între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lideri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adepții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lor” (Bennis &amp; Nanus, 2007, p. 45). „L</a:t>
              </a:r>
              <a:r>
                <a:rPr lang="ro-MD" sz="2400" i="1" dirty="0">
                  <a:solidFill>
                    <a:srgbClr val="16214B"/>
                  </a:solidFill>
                  <a:latin typeface="Montserrat"/>
                </a:rPr>
                <a:t>iderul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este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cel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care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oferă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unei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organizații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o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viziune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e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capacitatea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de a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transpune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acea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viziune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în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2400" i="1" dirty="0" err="1">
                  <a:solidFill>
                    <a:srgbClr val="16214B"/>
                  </a:solidFill>
                  <a:latin typeface="Montserrat"/>
                </a:rPr>
                <a:t>realitate</a:t>
              </a:r>
              <a:r>
                <a:rPr lang="en-US" sz="2400" i="1" dirty="0">
                  <a:solidFill>
                    <a:srgbClr val="16214B"/>
                  </a:solidFill>
                  <a:latin typeface="Montserrat"/>
                </a:rPr>
                <a:t>.” (p. 33)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6934200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7620000" y="1830698"/>
            <a:ext cx="10287000" cy="6778872"/>
            <a:chOff x="0" y="426510"/>
            <a:chExt cx="7218172" cy="3059684"/>
          </a:xfrm>
        </p:grpSpPr>
        <p:sp>
          <p:nvSpPr>
            <p:cNvPr id="4" name="AutoShape 4"/>
            <p:cNvSpPr/>
            <p:nvPr/>
          </p:nvSpPr>
          <p:spPr>
            <a:xfrm>
              <a:off x="0" y="42651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795115"/>
              <a:ext cx="7218172" cy="26910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Liderul are un rol foarte important în cadrul unei organizații/grup:</a:t>
              </a:r>
            </a:p>
            <a:p>
              <a:pPr>
                <a:lnSpc>
                  <a:spcPts val="3599"/>
                </a:lnSpc>
              </a:pPr>
              <a:endParaRPr lang="ro-MD" sz="2399" dirty="0">
                <a:solidFill>
                  <a:srgbClr val="16214B"/>
                </a:solidFill>
                <a:latin typeface="Montserrat"/>
              </a:endParaRPr>
            </a:p>
            <a:p>
              <a:pPr marL="342900" indent="-3429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creează o viziune și strategii pentru un viitor îndepărtat;</a:t>
              </a:r>
            </a:p>
            <a:p>
              <a:pPr marL="342900" indent="-3429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Inovează și dezvoltă;</a:t>
              </a:r>
            </a:p>
            <a:p>
              <a:pPr marL="342900" indent="-3429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ajută la dezvoltarea muncii de echipă prin crearea spiritului de echipă și a cooperării acestora;</a:t>
              </a:r>
            </a:p>
            <a:p>
              <a:pPr marL="342900" indent="-3429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ajută la integrarea oamenilor în organizație;</a:t>
              </a:r>
            </a:p>
            <a:p>
              <a:pPr marL="342900" indent="-3429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motivează și inspiră, cel mai des din punct de vedere intrisec;</a:t>
              </a:r>
            </a:p>
            <a:p>
              <a:pPr marL="342900" indent="-3429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gestionează conflictele interne și externe. </a:t>
              </a:r>
            </a:p>
            <a:p>
              <a:pPr>
                <a:lnSpc>
                  <a:spcPts val="3599"/>
                </a:lnSpc>
              </a:pPr>
              <a:endParaRPr lang="ro-MD" sz="2399" dirty="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599"/>
                </a:lnSpc>
              </a:pP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Deci, leadershipul a devenit o prioritate majoră pentru organizațiile de azi, deținând un rol foarte important în </a:t>
              </a:r>
              <a:r>
                <a:rPr lang="ro-MD" sz="2399" b="1" i="1" dirty="0">
                  <a:solidFill>
                    <a:srgbClr val="16214B"/>
                  </a:solidFill>
                  <a:latin typeface="Montserrat"/>
                </a:rPr>
                <a:t>obținerea rezultatelor finale </a:t>
              </a:r>
              <a:r>
                <a:rPr lang="ro-MD" sz="2399" dirty="0">
                  <a:solidFill>
                    <a:srgbClr val="16214B"/>
                  </a:solidFill>
                  <a:latin typeface="Montserrat"/>
                </a:rPr>
                <a:t>ale unei organizații.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0949" y="3238500"/>
            <a:ext cx="5934840" cy="433243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97388610-C667-DA46-54B3-E8F17D11FCFB}"/>
              </a:ext>
            </a:extLst>
          </p:cNvPr>
          <p:cNvSpPr txBox="1"/>
          <p:nvPr/>
        </p:nvSpPr>
        <p:spPr>
          <a:xfrm>
            <a:off x="7620000" y="354676"/>
            <a:ext cx="9786754" cy="94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ro-MD" sz="3600" dirty="0">
                <a:solidFill>
                  <a:srgbClr val="0C45A6"/>
                </a:solidFill>
                <a:latin typeface="Montserrat Semi-Bold"/>
              </a:rPr>
              <a:t>Rolurile unui lider în cadrul unui grup</a:t>
            </a:r>
            <a:endParaRPr lang="en-US" sz="3600" dirty="0">
              <a:solidFill>
                <a:srgbClr val="0C45A6"/>
              </a:solidFill>
              <a:latin typeface="Montserrat Sem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632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990600" y="2284472"/>
            <a:ext cx="9601200" cy="4059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„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Leadershipul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înseamnă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să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mergi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dincolo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de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cerințele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formale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ale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rolului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pentru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a-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i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influența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 pe </a:t>
            </a:r>
            <a:r>
              <a:rPr lang="en-US" sz="3600" i="1" dirty="0" err="1">
                <a:solidFill>
                  <a:srgbClr val="0C45A6"/>
                </a:solidFill>
                <a:latin typeface="Montserrat Semi-Bold Bold"/>
              </a:rPr>
              <a:t>alții</a:t>
            </a:r>
            <a:r>
              <a:rPr lang="en-US" sz="3600" i="1" dirty="0">
                <a:solidFill>
                  <a:srgbClr val="0C45A6"/>
                </a:solidFill>
                <a:latin typeface="Montserrat Semi-Bold Bold"/>
              </a:rPr>
              <a:t>.” </a:t>
            </a:r>
            <a:endParaRPr lang="ro-MD" sz="3600" i="1" dirty="0">
              <a:solidFill>
                <a:srgbClr val="0C45A6"/>
              </a:solidFill>
              <a:latin typeface="Montserrat Semi-Bold Bold"/>
            </a:endParaRPr>
          </a:p>
          <a:p>
            <a:pPr>
              <a:lnSpc>
                <a:spcPct val="200000"/>
              </a:lnSpc>
            </a:pPr>
            <a:r>
              <a:rPr lang="ro-MD" sz="2800" dirty="0">
                <a:solidFill>
                  <a:srgbClr val="0C45A6"/>
                </a:solidFill>
                <a:latin typeface="Montserrat Semi-Bold Bold"/>
              </a:rPr>
              <a:t>Doina Popescu </a:t>
            </a:r>
            <a:r>
              <a:rPr lang="en-US" sz="2800" dirty="0">
                <a:solidFill>
                  <a:srgbClr val="0C45A6"/>
                </a:solidFill>
                <a:latin typeface="Montserrat Semi-Bold Bold"/>
              </a:rPr>
              <a:t>(Popescu, 2010, p. 280)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1800" y="2297172"/>
            <a:ext cx="8285780" cy="704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266700"/>
            <a:ext cx="7124700" cy="2120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ro-MD" sz="4400" dirty="0">
                <a:solidFill>
                  <a:srgbClr val="0C45A6"/>
                </a:solidFill>
                <a:latin typeface="Montserrat Semi-Bold"/>
              </a:rPr>
              <a:t>Profilul unui lider excepțional</a:t>
            </a:r>
            <a:endParaRPr lang="en-US" sz="4400" dirty="0">
              <a:solidFill>
                <a:srgbClr val="0C45A6"/>
              </a:solidFill>
              <a:latin typeface="Montserrat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86700" y="876300"/>
            <a:ext cx="9347200" cy="11866575"/>
            <a:chOff x="-28188" y="0"/>
            <a:chExt cx="9597949" cy="48093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888793" cy="185295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28188" y="612190"/>
              <a:ext cx="9597949" cy="4197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o-MD" sz="4800" b="1" dirty="0">
                  <a:solidFill>
                    <a:srgbClr val="16214B"/>
                  </a:solidFill>
                  <a:latin typeface="Montserrat"/>
                </a:rPr>
                <a:t>Modelează </a:t>
              </a:r>
              <a:r>
                <a:rPr lang="en-US" sz="4800" b="1" dirty="0">
                  <a:solidFill>
                    <a:srgbClr val="16214B"/>
                  </a:solidFill>
                  <a:latin typeface="Montserrat"/>
                </a:rPr>
                <a:t>o </a:t>
              </a:r>
              <a:r>
                <a:rPr lang="en-US" sz="4800" b="1" dirty="0" err="1">
                  <a:solidFill>
                    <a:srgbClr val="16214B"/>
                  </a:solidFill>
                  <a:latin typeface="Montserrat"/>
                </a:rPr>
                <a:t>cale</a:t>
              </a:r>
              <a:r>
                <a:rPr lang="en-US" sz="4800" b="1" dirty="0">
                  <a:solidFill>
                    <a:srgbClr val="16214B"/>
                  </a:solidFill>
                  <a:latin typeface="Montserrat"/>
                </a:rPr>
                <a:t> </a:t>
              </a:r>
              <a:endParaRPr lang="ro-MD" sz="4800" b="1" dirty="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599"/>
                </a:lnSpc>
              </a:pPr>
              <a:endParaRPr lang="ro-MD" sz="4800" b="1" dirty="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599"/>
                </a:lnSpc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crearea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unor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standarde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de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excelență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a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unei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viziuni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de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viitor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;</a:t>
              </a: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clarificarea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comunicarea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clară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 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valoril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or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/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viziunii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;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crearea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unui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exemplu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pentru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oameni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;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prin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alinierea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acțiunilor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proprii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cu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valorile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împărtășite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. </a:t>
              </a:r>
              <a:endParaRPr lang="en-US" sz="4000" dirty="0">
                <a:solidFill>
                  <a:srgbClr val="16214B"/>
                </a:solidFill>
                <a:latin typeface="Montserra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864B66B-E470-11B5-6E25-1B545981C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2628900"/>
            <a:ext cx="8892573" cy="8892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543800" y="876300"/>
            <a:ext cx="9715500" cy="7532500"/>
            <a:chOff x="0" y="0"/>
            <a:chExt cx="9597949" cy="433929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80839" cy="219485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15935"/>
              <a:ext cx="9597949" cy="3723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4800" b="1" dirty="0" err="1">
                  <a:solidFill>
                    <a:srgbClr val="16214B"/>
                  </a:solidFill>
                  <a:latin typeface="Montserrat"/>
                </a:rPr>
                <a:t>Inspiră</a:t>
              </a:r>
              <a:r>
                <a:rPr lang="en-US" sz="4800" b="1" dirty="0">
                  <a:solidFill>
                    <a:srgbClr val="16214B"/>
                  </a:solidFill>
                  <a:latin typeface="Montserrat"/>
                </a:rPr>
                <a:t> o </a:t>
              </a:r>
              <a:r>
                <a:rPr lang="en-US" sz="4800" b="1" dirty="0" err="1">
                  <a:solidFill>
                    <a:srgbClr val="16214B"/>
                  </a:solidFill>
                  <a:latin typeface="Montserrat"/>
                </a:rPr>
                <a:t>viziune</a:t>
              </a:r>
              <a:r>
                <a:rPr lang="en-US" sz="4800" b="1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4800" b="1" dirty="0" err="1">
                  <a:solidFill>
                    <a:srgbClr val="16214B"/>
                  </a:solidFill>
                  <a:latin typeface="Montserrat"/>
                </a:rPr>
                <a:t>comună</a:t>
              </a:r>
              <a:endParaRPr lang="ro-MD" sz="4800" b="1" dirty="0">
                <a:solidFill>
                  <a:srgbClr val="16214B"/>
                </a:solidFill>
                <a:latin typeface="Montserrat"/>
              </a:endParaRPr>
            </a:p>
            <a:p>
              <a:pPr>
                <a:lnSpc>
                  <a:spcPts val="3599"/>
                </a:lnSpc>
              </a:pPr>
              <a:endParaRPr lang="ro-MD" sz="32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proiectarea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unui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viitor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mai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bun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mobilizarea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oamenilor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;</a:t>
              </a: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inspiră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această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viziune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 – își cunoaște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oamenii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înveț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să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comunice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pe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limba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acestora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;</a:t>
              </a: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înțeleg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nevoile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și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pun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valoare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pe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interesele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oamenilor; </a:t>
              </a: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lnSpc>
                  <a:spcPts val="3599"/>
                </a:lnSpc>
                <a:buFont typeface="Arial" panose="020B0604020202020204" pitchFamily="34" charset="0"/>
                <a:buChar char="•"/>
              </a:pP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creez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convingerea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că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împreună 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pot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realiza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ceva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 </a:t>
              </a:r>
              <a:r>
                <a:rPr lang="en-US" sz="3600" dirty="0" err="1">
                  <a:solidFill>
                    <a:srgbClr val="16214B"/>
                  </a:solidFill>
                  <a:latin typeface="Montserrat"/>
                </a:rPr>
                <a:t>măreț</a:t>
              </a:r>
              <a:r>
                <a:rPr lang="en-US" sz="3600" dirty="0">
                  <a:solidFill>
                    <a:srgbClr val="16214B"/>
                  </a:solidFill>
                  <a:latin typeface="Montserrat"/>
                </a:rPr>
                <a:t>. </a:t>
              </a:r>
              <a:endParaRPr lang="en-US" sz="4000" dirty="0">
                <a:solidFill>
                  <a:srgbClr val="16214B"/>
                </a:solidFill>
                <a:latin typeface="Montserra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B9774D-0F09-C8D3-7190-2DD7A8B6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2781300"/>
            <a:ext cx="8648700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4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543800" y="1652170"/>
            <a:ext cx="10744200" cy="8139530"/>
            <a:chOff x="0" y="0"/>
            <a:chExt cx="9597949" cy="285306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80839" cy="219485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15935"/>
              <a:ext cx="9597949" cy="2237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o-MD" sz="4800" b="1" dirty="0">
                  <a:solidFill>
                    <a:srgbClr val="16214B"/>
                  </a:solidFill>
                  <a:latin typeface="Montserrat"/>
                </a:rPr>
                <a:t>Pune la încercare procesul</a:t>
              </a:r>
            </a:p>
            <a:p>
              <a:pPr>
                <a:lnSpc>
                  <a:spcPts val="3599"/>
                </a:lnSpc>
              </a:pPr>
              <a:endParaRPr lang="ro-MD" sz="32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caută și acceptă provocările;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transformă provocările în oportunități de inovare și dezvoltare;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își asumă riscuri și învață din greșeli;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ro-MD" sz="3600" dirty="0">
                <a:solidFill>
                  <a:srgbClr val="16214B"/>
                </a:solidFill>
                <a:latin typeface="Montserrat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ro-MD" sz="3600" dirty="0">
                  <a:solidFill>
                    <a:srgbClr val="16214B"/>
                  </a:solidFill>
                  <a:latin typeface="Montserrat"/>
                </a:rPr>
                <a:t>sunt deschiși la ideile altora – sunt primii susținători ai oamenilor și ideile acestora.</a:t>
              </a:r>
            </a:p>
            <a:p>
              <a:pPr>
                <a:lnSpc>
                  <a:spcPts val="3599"/>
                </a:lnSpc>
              </a:pPr>
              <a:endParaRPr lang="en-US" sz="4000" dirty="0">
                <a:solidFill>
                  <a:srgbClr val="16214B"/>
                </a:solidFill>
                <a:latin typeface="Montserra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B895E9-4E67-5CE3-45F5-0DC3E0419D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696" y="495300"/>
            <a:ext cx="7653496" cy="765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8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899</Words>
  <Application>Microsoft Office PowerPoint</Application>
  <PresentationFormat>Custom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Montserrat Semi-Bold Bold</vt:lpstr>
      <vt:lpstr>Wingdings</vt:lpstr>
      <vt:lpstr>Montserrat</vt:lpstr>
      <vt:lpstr>Montserrat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Purple Corporate Teamwork Keynote Presentation</dc:title>
  <dc:creator>Admin</dc:creator>
  <cp:lastModifiedBy>Tatiana Serba</cp:lastModifiedBy>
  <cp:revision>2</cp:revision>
  <dcterms:created xsi:type="dcterms:W3CDTF">2006-08-16T00:00:00Z</dcterms:created>
  <dcterms:modified xsi:type="dcterms:W3CDTF">2023-03-23T14:31:29Z</dcterms:modified>
  <dc:identifier>DAFeAkZpCB8</dc:identifier>
</cp:coreProperties>
</file>